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7" r:id="rId3"/>
    <p:sldId id="257" r:id="rId4"/>
    <p:sldId id="288" r:id="rId5"/>
    <p:sldId id="259" r:id="rId6"/>
    <p:sldId id="261" r:id="rId7"/>
    <p:sldId id="263" r:id="rId8"/>
    <p:sldId id="286" r:id="rId9"/>
    <p:sldId id="262" r:id="rId10"/>
    <p:sldId id="268" r:id="rId11"/>
    <p:sldId id="269" r:id="rId12"/>
    <p:sldId id="292" r:id="rId13"/>
    <p:sldId id="289" r:id="rId14"/>
    <p:sldId id="293" r:id="rId15"/>
    <p:sldId id="294" r:id="rId16"/>
    <p:sldId id="281" r:id="rId17"/>
    <p:sldId id="282" r:id="rId18"/>
    <p:sldId id="291" r:id="rId19"/>
    <p:sldId id="264" r:id="rId20"/>
    <p:sldId id="265" r:id="rId21"/>
    <p:sldId id="272" r:id="rId22"/>
    <p:sldId id="290" r:id="rId23"/>
    <p:sldId id="274" r:id="rId24"/>
    <p:sldId id="276" r:id="rId25"/>
    <p:sldId id="277" r:id="rId26"/>
    <p:sldId id="273" r:id="rId27"/>
    <p:sldId id="278" r:id="rId28"/>
    <p:sldId id="285" r:id="rId29"/>
    <p:sldId id="279" r:id="rId30"/>
    <p:sldId id="280" r:id="rId31"/>
    <p:sldId id="295" r:id="rId32"/>
    <p:sldId id="267" r:id="rId33"/>
    <p:sldId id="270" r:id="rId34"/>
    <p:sldId id="284" r:id="rId35"/>
    <p:sldId id="271" r:id="rId36"/>
    <p:sldId id="283" r:id="rId37"/>
    <p:sldId id="258" r:id="rId38"/>
    <p:sldId id="260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3D0EF-0470-4973-9D02-0149ED9DEBAB}" type="datetimeFigureOut">
              <a:rPr lang="en-AU" smtClean="0"/>
              <a:t>6/08/2020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8954-95E5-4551-9904-4043D8752A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5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4DA6-C49F-4C04-ACD3-9A18CE152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300F4-A1C8-4B52-AA35-BF6448CC4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AE375-E9E2-44C9-B57B-1ADDA39C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2721-96F5-4C56-84FC-FE8D59D206A6}" type="datetime1">
              <a:rPr lang="en-AU" smtClean="0"/>
              <a:t>6/08/2020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D87F-AB55-4A54-A425-AB77F004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E181B-6FF8-494F-A405-C2312EDC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574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E394-5730-4645-BE94-7FCD4F31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5512B-CBE0-4DE8-8078-7472C988B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9B4AF-AE42-4390-9EAD-EA7047B2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9D06-E9EB-4C9A-93B8-8BC5F6021743}" type="datetime1">
              <a:rPr lang="en-AU" smtClean="0"/>
              <a:t>6/08/2020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1B74-A740-4AD6-8288-95EF3C0D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3D164-136C-4110-9369-77AB03C8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56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92AE5-2C7F-40AC-8299-B9CFC5958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4689B-CE9C-4C1B-8F61-73F116383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EA050-2420-4752-B401-C0407069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1F96-9787-4ABA-9326-69A9E9769233}" type="datetime1">
              <a:rPr lang="en-AU" smtClean="0"/>
              <a:t>6/08/2020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E3E3-9FBF-4F29-B40F-625323B1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F5F0A-3E24-4ACA-BD69-504B0487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22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C5E5-409C-465D-AB88-08E0EDF8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82FDF-D609-4432-AC12-4B26162B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1AF93-784D-4600-AB33-AA3BB164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8DC1-F2CF-4EEE-B385-9CC24A9FC147}" type="datetime1">
              <a:rPr lang="en-AU" smtClean="0"/>
              <a:t>6/08/2020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D64A6-ACB8-4D10-8DF9-C82AC789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E59C4-9A94-40C2-ABC3-CC101BAB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00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6C75-00DD-43A1-8D70-808154D6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C479-7DAA-49DC-A1E3-1AC0100D7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A5683-C544-45C0-8F2D-F3AB25FA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333D-1ABD-4400-AC68-4FB48C185DCD}" type="datetime1">
              <a:rPr lang="en-AU" smtClean="0"/>
              <a:t>6/08/2020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3C68-012D-4274-B5E5-4A4DFCD5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11A5B-6215-4936-A225-B913F28A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115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3849-0BF8-44BE-BBD6-C59239D9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0F934-7A24-4497-9DF1-508134146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5413-B72C-4195-99F2-A9D734FF0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BA1F-45C8-4D25-8EA2-ED6DDB5A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9227-7E03-4AED-81E1-5429D8C3BE42}" type="datetime1">
              <a:rPr lang="en-AU" smtClean="0"/>
              <a:t>6/08/2020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A925D-6656-472A-BB4F-B4FBAEE7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E9202-8559-49F9-A997-A2DC2909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8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3305-559D-4D2F-9E7A-43829972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157F3-604F-48F8-8106-DC576C0BD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1361D-8778-415C-94EE-AFA2225DD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66FA8-DAC9-4ADE-9B5C-8F0015031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3ABD8-216F-4F8A-AF53-C7F033B57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AA04C-2267-47E4-8C33-E9BAAF95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87B76-0934-48A4-AF4C-F46B5A8E5F64}" type="datetime1">
              <a:rPr lang="en-AU" smtClean="0"/>
              <a:t>6/08/2020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81A8-9EDF-41AF-9316-48733A9D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01017-217C-4B25-A91A-B8DE4B8F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85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CE24-7606-49FB-8094-4BF3F6DD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4D680-09A6-4091-B64C-E74EE0B4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C4BC-8440-4717-8332-02103A96646F}" type="datetime1">
              <a:rPr lang="en-AU" smtClean="0"/>
              <a:t>6/08/2020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11442-B0B5-457E-96A3-B6040252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80957-A391-4C75-9F12-9270D600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24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26ADC-AD56-4B93-8879-3B4BFEDA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FFE3-C89F-4D5B-B31D-A3449DA887E1}" type="datetime1">
              <a:rPr lang="en-AU" smtClean="0"/>
              <a:t>6/08/2020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29A23-86E9-4FAD-8C10-A01E022E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1C351-77A6-464C-997D-77D748C7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16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287C-0DF5-4FCD-95B6-8A30B6F9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28A8-F539-473D-BEE9-0E984AE29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DF22F-7034-496D-A1BD-8C8CCA1B4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7E0A3-B872-4D38-8EF9-F8E008F5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8EFB-B217-4692-9AE8-8916B9FF61E0}" type="datetime1">
              <a:rPr lang="en-AU" smtClean="0"/>
              <a:t>6/08/2020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BDBA-D707-4E15-BF43-D4803CF2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7102F-2AAA-46A6-9AF3-03C0E0F1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86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4DAF-DB80-44F2-86D8-AE33C5D7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E717A-8944-4C94-BFEF-BE20A40F9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6AE07-B1A5-412F-B721-A42AD118E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25DC2-DF05-4DDE-B0CB-6F7540FD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CE00-1376-4830-A5C1-5AEEDFA8E3D0}" type="datetime1">
              <a:rPr lang="en-AU" smtClean="0"/>
              <a:t>6/08/2020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C226-2C82-4346-94AE-B45D7C2E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B9126-C6DC-4A95-83BF-DC65EC65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9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AAF18-F49C-49D0-9DB1-C305F52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3D3D2-8234-43CE-A166-C65ABD12A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7AAFB-A11F-4637-8897-F261356123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6B9C3-0A10-48BE-835F-621A2F5925AC}" type="datetime1">
              <a:rPr lang="en-AU" smtClean="0"/>
              <a:t>6/08/2020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BBD4-97DC-4C05-832B-06F4C2A21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University of Technology Sydney Howe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38912-D5EC-4077-A122-782D8F1F8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D4D9-0BC6-4527-A6B3-C3FD03D2C8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89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dfrobot.com/wiki/index.php/Arduino_LCD_KeyPad_Shield_(SKU:_DFR0009)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schr/Arduino%20libraries/blob/master/LiquidCrystal/LiquidCrystal.h" TargetMode="External"/><Relationship Id="rId2" Type="http://schemas.openxmlformats.org/officeDocument/2006/relationships/hyperlink" Target="https://www.dfrobot.com/wiki/index.php/Arduino_LCD_KeyPad_Shield_(SKU:_DFR0009)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daojVrvWkUU-uts-mx2-lesson-plan-week-3-stepper-motor" TargetMode="External"/><Relationship Id="rId2" Type="http://schemas.openxmlformats.org/officeDocument/2006/relationships/hyperlink" Target="https://www.tinkercad.com/things/eHjl4HBjxZH-uts-mx2-lesson-plan-week-3-butto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frobot.com/wiki/index.php/Arduino_LCD_KeyPad_Shield_(SKU:_DFR0009)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ydraulicspneumatics.com/sites/hydraulicspneumatics.com/files/Parker-Pneumatic-Cylinder.jpg" TargetMode="External"/><Relationship Id="rId3" Type="http://schemas.openxmlformats.org/officeDocument/2006/relationships/hyperlink" Target="http://www.shieldlist.org/dfrobot/lcd" TargetMode="External"/><Relationship Id="rId7" Type="http://schemas.openxmlformats.org/officeDocument/2006/relationships/hyperlink" Target="https://www.flowserve.com/sites/default/files/2016-08/Flowserve-Limitorque-HydraulicActuators-LHS&amp;LHH.jpg" TargetMode="External"/><Relationship Id="rId2" Type="http://schemas.openxmlformats.org/officeDocument/2006/relationships/hyperlink" Target="https://www.dfrobot.com/wiki/index.php/Arduino_LCD_KeyPad_Shield_(SKU:_DFR0009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shopify.com/s/files/1/1418/0136/products/B3_8a8d3a60-1380-4764-8a2c-d95e95889162.jpg?v=1507124979" TargetMode="External"/><Relationship Id="rId5" Type="http://schemas.openxmlformats.org/officeDocument/2006/relationships/hyperlink" Target="https://www.youtube.com/watch?v=dmk6zIkj7WM" TargetMode="External"/><Relationship Id="rId10" Type="http://schemas.openxmlformats.org/officeDocument/2006/relationships/hyperlink" Target="http://empoweringpumps.com/wp-content/uploads/sites/3/2017/01/ac-motor-vs-pm-motor-640x400-640x400.jpg" TargetMode="External"/><Relationship Id="rId4" Type="http://schemas.openxmlformats.org/officeDocument/2006/relationships/hyperlink" Target="https://www.techbrands.com/store/productimages.aspx?n=XC4458&amp;width=600&amp;height=500&amp;imageId" TargetMode="External"/><Relationship Id="rId9" Type="http://schemas.openxmlformats.org/officeDocument/2006/relationships/hyperlink" Target="https://s1.cdn.autoevolution.com/images/news/skyactiv-3-engine-to-give-internal-combustion-longer-lease-of-life-123055_1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globe.com/hybrid-stepper-motor.html" TargetMode="External"/><Relationship Id="rId2" Type="http://schemas.openxmlformats.org/officeDocument/2006/relationships/hyperlink" Target="http://www.informit.com/articles/article.aspx?p=2464009&amp;seqNum=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ponents101.com/motors/28byj-48-stepper-motor" TargetMode="External"/><Relationship Id="rId4" Type="http://schemas.openxmlformats.org/officeDocument/2006/relationships/hyperlink" Target="https://img.staticbg.com/thumb/view/oaupload/banggood/images/D2/41/b03857e0-b6b7-45cf-a9ed-2c24469329dc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4DEF-36FE-4DBE-882D-9DEB128108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LCD &amp; Actuation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0D37F-68F5-4A05-9DD9-CD6C55F56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Week 3 MTRX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75D00-3ACE-441E-8E3E-CAED6A5A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EC42B-C470-4370-A9E5-174A47BB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186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C0F0-9842-4C84-8A44-A5415D6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Arduino LCD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81BE-B585-42A3-BA89-4604A857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will be permitted to used the &lt;</a:t>
            </a:r>
            <a:r>
              <a:rPr lang="en-AU" dirty="0" err="1"/>
              <a:t>LiquidCrystal.h</a:t>
            </a:r>
            <a:r>
              <a:rPr lang="en-AU" dirty="0"/>
              <a:t>&gt; library</a:t>
            </a:r>
          </a:p>
          <a:p>
            <a:r>
              <a:rPr lang="en-AU" dirty="0"/>
              <a:t>Useful functions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1DFA4-F73D-4DFA-92DE-080F4762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754C2-E385-413D-9763-20E2403A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10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34AD1E-EBFB-4E14-8D8A-D21B865F7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40605"/>
              </p:ext>
            </p:extLst>
          </p:nvPr>
        </p:nvGraphicFramePr>
        <p:xfrm>
          <a:off x="1182150" y="2919368"/>
          <a:ext cx="8800050" cy="2857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633">
                  <a:extLst>
                    <a:ext uri="{9D8B030D-6E8A-4147-A177-3AD203B41FA5}">
                      <a16:colId xmlns:a16="http://schemas.microsoft.com/office/drawing/2014/main" val="234358169"/>
                    </a:ext>
                  </a:extLst>
                </a:gridCol>
                <a:gridCol w="6845417">
                  <a:extLst>
                    <a:ext uri="{9D8B030D-6E8A-4147-A177-3AD203B41FA5}">
                      <a16:colId xmlns:a16="http://schemas.microsoft.com/office/drawing/2014/main" val="1803757403"/>
                    </a:ext>
                  </a:extLst>
                </a:gridCol>
              </a:tblGrid>
              <a:tr h="321573">
                <a:tc>
                  <a:txBody>
                    <a:bodyPr/>
                    <a:lstStyle/>
                    <a:p>
                      <a:r>
                        <a:rPr lang="en-AU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74988"/>
                  </a:ext>
                </a:extLst>
              </a:tr>
              <a:tr h="324923"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effectLst/>
                        </a:rPr>
                        <a:t>LiquidCrystal</a:t>
                      </a:r>
                      <a:r>
                        <a:rPr lang="en-AU" dirty="0">
                          <a:effectLst/>
                        </a:rPr>
                        <a:t>()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Creates a variable type used to call other functions. Used to enable data pins for LCD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450973865"/>
                  </a:ext>
                </a:extLst>
              </a:tr>
              <a:tr h="324923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begin()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Initializes LCD interface and allows you to set the dimensions (max 16,2)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777054538"/>
                  </a:ext>
                </a:extLst>
              </a:tr>
              <a:tr h="32492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clear()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Clears all characters on LCD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94660038"/>
                  </a:ext>
                </a:extLst>
              </a:tr>
              <a:tr h="324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home()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clears and repositions LCD cursor to 0,0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958458419"/>
                  </a:ext>
                </a:extLst>
              </a:tr>
              <a:tr h="324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setCursor</a:t>
                      </a: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Position LCD cursor. This sets where to start printing/writing characters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92034339"/>
                  </a:ext>
                </a:extLst>
              </a:tr>
              <a:tr h="32492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write() &amp; print()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Outputs data type to LCD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6222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5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6910-3EFA-4298-9E8F-B3B01448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ASCII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33725B-393A-464C-B9FE-97050314D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79" y="365125"/>
            <a:ext cx="4986118" cy="58770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71046-D53C-4250-8F52-F3B370FE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24865-81AD-4F35-974F-498D5E86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77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DF40-E6C4-4998-BDD3-860D5E89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9BB57-F71A-401F-B6BF-52BE5959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DC4EA-14DD-442E-9D54-35F7A28E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E148-EE8B-46EF-BE72-5F0A2CDE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12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B5DDC-DBF5-4484-A202-D85B98A4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41" y="1326871"/>
            <a:ext cx="5102513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F83E8-382D-438C-A989-B329FBFA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13" y="1646238"/>
            <a:ext cx="5938404" cy="15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24D2-47E4-4334-B088-D80C66D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Input- Buttons and Switches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D4CC-14E9-42B4-B28F-3161C04C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94805-D14F-4C6C-9A7E-924DBBCD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13</a:t>
            </a:fld>
            <a:endParaRPr lang="en-AU"/>
          </a:p>
        </p:txBody>
      </p:sp>
      <p:pic>
        <p:nvPicPr>
          <p:cNvPr id="4098" name="Picture 2" descr="Image result for push button types">
            <a:extLst>
              <a:ext uri="{FF2B5EF4-FFF2-40B4-BE49-F238E27FC236}">
                <a16:creationId xmlns:a16="http://schemas.microsoft.com/office/drawing/2014/main" id="{C3943F22-56A4-4770-A7BD-1C025BA1B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5" y="1247406"/>
            <a:ext cx="3200183" cy="32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witches">
            <a:extLst>
              <a:ext uri="{FF2B5EF4-FFF2-40B4-BE49-F238E27FC236}">
                <a16:creationId xmlns:a16="http://schemas.microsoft.com/office/drawing/2014/main" id="{50524B91-0561-4F64-A127-A3C517927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4"/>
          <a:stretch/>
        </p:blipFill>
        <p:spPr bwMode="auto">
          <a:xfrm>
            <a:off x="416835" y="3995650"/>
            <a:ext cx="3128730" cy="286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inside switches diagram">
            <a:extLst>
              <a:ext uri="{FF2B5EF4-FFF2-40B4-BE49-F238E27FC236}">
                <a16:creationId xmlns:a16="http://schemas.microsoft.com/office/drawing/2014/main" id="{C3BE708A-3367-4831-8CB6-D6E45EAF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98" y="1874315"/>
            <a:ext cx="3897518" cy="35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inside a push button">
            <a:extLst>
              <a:ext uri="{FF2B5EF4-FFF2-40B4-BE49-F238E27FC236}">
                <a16:creationId xmlns:a16="http://schemas.microsoft.com/office/drawing/2014/main" id="{752DE309-DC95-46B2-8841-B5782C174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48" y="2044931"/>
            <a:ext cx="3858048" cy="38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63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546A-A644-4C90-8481-48D9E801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57"/>
            <a:ext cx="10515600" cy="1325563"/>
          </a:xfrm>
        </p:spPr>
        <p:txBody>
          <a:bodyPr/>
          <a:lstStyle/>
          <a:p>
            <a:r>
              <a:rPr lang="en-AU" dirty="0"/>
              <a:t>Button-Schematic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65C3F-48B4-4394-AC3D-DCF000AD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5D694-BEE2-41BC-BB08-C0E5C146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14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773CD-B61A-409F-AB79-209CEC9C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3"/>
          <a:stretch/>
        </p:blipFill>
        <p:spPr>
          <a:xfrm>
            <a:off x="2591150" y="1227054"/>
            <a:ext cx="7009700" cy="56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15E1-7475-4E8B-A837-751112B6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LCD-Pin allocation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31E46-5385-4CFC-94C9-2F7A0F74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22277-C00D-44BA-ACA8-1CAAC701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15</a:t>
            </a:fld>
            <a:endParaRPr lang="en-AU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C03A9-ED9D-4BA8-B10C-08F9048A4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5846"/>
              </p:ext>
            </p:extLst>
          </p:nvPr>
        </p:nvGraphicFramePr>
        <p:xfrm>
          <a:off x="6213119" y="1027906"/>
          <a:ext cx="5276850" cy="1736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854">
                  <a:extLst>
                    <a:ext uri="{9D8B030D-6E8A-4147-A177-3AD203B41FA5}">
                      <a16:colId xmlns:a16="http://schemas.microsoft.com/office/drawing/2014/main" val="234358169"/>
                    </a:ext>
                  </a:extLst>
                </a:gridCol>
                <a:gridCol w="3808996">
                  <a:extLst>
                    <a:ext uri="{9D8B030D-6E8A-4147-A177-3AD203B41FA5}">
                      <a16:colId xmlns:a16="http://schemas.microsoft.com/office/drawing/2014/main" val="1803757403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r>
                        <a:rPr lang="en-AU" b="1" dirty="0"/>
                        <a:t>UNO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74988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5v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effectLst/>
                        </a:rPr>
                        <a:t>Vcc</a:t>
                      </a:r>
                      <a:endParaRPr lang="en-AU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450973865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GND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Ground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777054538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Analog 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Button (select, up, right, down and left)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603778793"/>
                  </a:ext>
                </a:extLst>
              </a:tr>
            </a:tbl>
          </a:graphicData>
        </a:graphic>
      </p:graphicFrame>
      <p:pic>
        <p:nvPicPr>
          <p:cNvPr id="6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1372CA51-5B4C-4A8A-916C-5226285D3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 rot="5400000">
            <a:off x="-214458" y="2416467"/>
            <a:ext cx="4371420" cy="30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syd3-1.fna.fbcdn.net/v/t1.15752-9/s2048x2048/38471815_661642537547032_6060917703332331520_n.jpg?_nc_cat=0&amp;oh=92c8f88f3beef068596eea5b85ccc1cc&amp;oe=5C063579">
            <a:extLst>
              <a:ext uri="{FF2B5EF4-FFF2-40B4-BE49-F238E27FC236}">
                <a16:creationId xmlns:a16="http://schemas.microsoft.com/office/drawing/2014/main" id="{7D3609D0-1032-4676-8D4A-73609758F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8777" r="16814" b="13555"/>
          <a:stretch/>
        </p:blipFill>
        <p:spPr bwMode="auto">
          <a:xfrm rot="16200000">
            <a:off x="7107876" y="3059796"/>
            <a:ext cx="2267478" cy="32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BAA564-9112-43DF-8E35-2273FF4B2EB6}"/>
              </a:ext>
            </a:extLst>
          </p:cNvPr>
          <p:cNvSpPr/>
          <p:nvPr/>
        </p:nvSpPr>
        <p:spPr>
          <a:xfrm>
            <a:off x="6607628" y="5254940"/>
            <a:ext cx="1723845" cy="57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012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12D1-2A64-490C-B56E-1FE15D89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61037-1437-4141-99C8-91FE6A88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643" y="1628536"/>
            <a:ext cx="8495581" cy="4351338"/>
          </a:xfrm>
        </p:spPr>
        <p:txBody>
          <a:bodyPr/>
          <a:lstStyle/>
          <a:p>
            <a:r>
              <a:rPr lang="en-AU" dirty="0"/>
              <a:t>Push buttons are essentially a tactile mechanical switch that close the circuit when down.</a:t>
            </a:r>
          </a:p>
          <a:p>
            <a:r>
              <a:rPr lang="en-AU" dirty="0"/>
              <a:t>Like most tactile switches, the circuits close when the two mechanical plate press into each other.</a:t>
            </a:r>
          </a:p>
          <a:p>
            <a:r>
              <a:rPr lang="en-AU" dirty="0"/>
              <a:t>These plates often bounce against each other during the on and off  periods causing signal spikes.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3BC2-8ADD-4BEA-B092-E10EC71F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7749C-1900-4C52-9BBC-82582A5D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250A7-6432-4E2C-9D39-AABDFDA1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9547824" y="136525"/>
            <a:ext cx="2533650" cy="3951363"/>
          </a:xfrm>
          <a:prstGeom prst="rect">
            <a:avLst/>
          </a:prstGeom>
        </p:spPr>
      </p:pic>
      <p:pic>
        <p:nvPicPr>
          <p:cNvPr id="7" name="Picture 2" descr="https://scontent.fsyd3-1.fna.fbcdn.net/v/t1.15752-9/s2048x2048/38471815_661642537547032_6060917703332331520_n.jpg?_nc_cat=0&amp;oh=92c8f88f3beef068596eea5b85ccc1cc&amp;oe=5C063579">
            <a:extLst>
              <a:ext uri="{FF2B5EF4-FFF2-40B4-BE49-F238E27FC236}">
                <a16:creationId xmlns:a16="http://schemas.microsoft.com/office/drawing/2014/main" id="{3E0DB84B-C0E8-490F-B769-5F18F749A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8777" r="16814" b="13555"/>
          <a:stretch/>
        </p:blipFill>
        <p:spPr bwMode="auto">
          <a:xfrm rot="16200000">
            <a:off x="9110848" y="3722577"/>
            <a:ext cx="2267478" cy="32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D65662-CE08-4BAB-87EF-542ED9ACDE53}"/>
              </a:ext>
            </a:extLst>
          </p:cNvPr>
          <p:cNvSpPr/>
          <p:nvPr/>
        </p:nvSpPr>
        <p:spPr>
          <a:xfrm>
            <a:off x="8610600" y="5917721"/>
            <a:ext cx="1723845" cy="57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90A4B-1409-4126-98AE-84640965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29" y="4561438"/>
            <a:ext cx="2743200" cy="216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4ECB2-A17A-4A26-8915-44784CB7D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507" y="4596363"/>
            <a:ext cx="2480862" cy="19914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171A86-F381-41D5-AC38-5547873931BB}"/>
              </a:ext>
            </a:extLst>
          </p:cNvPr>
          <p:cNvSpPr/>
          <p:nvPr/>
        </p:nvSpPr>
        <p:spPr>
          <a:xfrm>
            <a:off x="3376522" y="668541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800" dirty="0"/>
              <a:t>https://www.allaboutcircuits.com/technical-articles/switch-bounce-how-to-deal-with-it/</a:t>
            </a:r>
          </a:p>
        </p:txBody>
      </p:sp>
    </p:spTree>
    <p:extLst>
      <p:ext uri="{BB962C8B-B14F-4D97-AF65-F5344CB8AC3E}">
        <p14:creationId xmlns:p14="http://schemas.microsoft.com/office/powerpoint/2010/main" val="70847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317A-55FD-43AA-80F4-5679DD9B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09555-C68E-436E-B387-A30337E0D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two key ways to debounce a button is to:</a:t>
            </a:r>
          </a:p>
          <a:p>
            <a:pPr lvl="1"/>
            <a:r>
              <a:rPr lang="en-AU" b="1" dirty="0"/>
              <a:t>Hardware</a:t>
            </a:r>
            <a:r>
              <a:rPr lang="en-AU" dirty="0"/>
              <a:t>: Use an Resistance-Capacitance (R-C) circuit</a:t>
            </a:r>
          </a:p>
          <a:p>
            <a:pPr lvl="1"/>
            <a:r>
              <a:rPr lang="en-AU" b="1" dirty="0"/>
              <a:t>Software</a:t>
            </a:r>
            <a:r>
              <a:rPr lang="en-AU" dirty="0"/>
              <a:t>: Introduce a delay ~50ms after the first bounce i.e. when the button is first pressed.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49AE1-58FC-4925-B270-D11A88A8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9CDF0-90F5-4C9A-8827-DFC76EB6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47502-0BB9-491C-A35F-BB084ECD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1" y="3579576"/>
            <a:ext cx="3803980" cy="2959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C6BBA-968D-4CF3-AF72-F8A50FC5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484438"/>
            <a:ext cx="4595813" cy="28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2D63-BA81-4194-B454-37ACE219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code Buttons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C9F8-CE6A-44F4-A6A2-5C212E84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0FBF0-940E-422F-8889-773F618B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18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AC084-B924-49BC-B1F2-DDBAC3124AD7}"/>
              </a:ext>
            </a:extLst>
          </p:cNvPr>
          <p:cNvSpPr/>
          <p:nvPr/>
        </p:nvSpPr>
        <p:spPr>
          <a:xfrm>
            <a:off x="838200" y="62157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hlinkClick r:id="rId2"/>
              </a:rPr>
              <a:t>https://www.dfrobot.com/wiki/index.php/Arduino_LCD_KeyPad_Shield_(SKU:_DFR0009)</a:t>
            </a:r>
            <a:r>
              <a:rPr lang="en-AU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75C4C-0180-4BF0-AE2A-62E5C4A7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1" y="1647274"/>
            <a:ext cx="6620598" cy="44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6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F786-2541-4438-BB07-54B85E52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Things to look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CADA0-BC33-4AF2-B3C8-86D1CAC86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Shield manual, useful information plus sample codes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https://www.dfrobot.com/wiki/index.php/Arduino_LCD_KeyPad_Shield_(SKU:_DFR0009)</a:t>
            </a:r>
            <a:endParaRPr lang="en-AU" dirty="0"/>
          </a:p>
          <a:p>
            <a:r>
              <a:rPr lang="en-AU" dirty="0"/>
              <a:t>Arduino Standard library header file</a:t>
            </a:r>
          </a:p>
          <a:p>
            <a:pPr marL="0" indent="0" algn="just">
              <a:buNone/>
            </a:pPr>
            <a:r>
              <a:rPr lang="en-AU" dirty="0">
                <a:hlinkClick r:id="rId3"/>
              </a:rPr>
              <a:t>https://github.com/jenschr/Arduino libraries/blob/master/LiquidCrystal/</a:t>
            </a:r>
            <a:r>
              <a:rPr lang="en-AU" dirty="0" err="1">
                <a:hlinkClick r:id="rId3"/>
              </a:rPr>
              <a:t>LiquidCrystal.h</a:t>
            </a:r>
            <a:endParaRPr lang="en-AU" dirty="0"/>
          </a:p>
          <a:p>
            <a:pPr marL="0" indent="0" algn="just">
              <a:buNone/>
            </a:pPr>
            <a:r>
              <a:rPr lang="en-AU" dirty="0"/>
              <a:t>https://www.arduino.cc/en/Reference/LiquidCrystal</a:t>
            </a:r>
          </a:p>
          <a:p>
            <a:pPr marL="0" indent="0" algn="just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35B44-9415-4017-81C6-8E03814A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701CF-9037-4059-A070-63FB6AAA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06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EF52-16AD-4E27-9E46-50178F5E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38" y="287540"/>
            <a:ext cx="10515600" cy="1325563"/>
          </a:xfrm>
        </p:spPr>
        <p:txBody>
          <a:bodyPr/>
          <a:lstStyle/>
          <a:p>
            <a:r>
              <a:rPr lang="en-AU" dirty="0"/>
              <a:t>User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649CB-B93D-4373-95EA-39FFD289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F9610-BB14-4BF5-B6E4-09FA7273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</a:t>
            </a:fld>
            <a:endParaRPr lang="en-AU"/>
          </a:p>
        </p:txBody>
      </p:sp>
      <p:pic>
        <p:nvPicPr>
          <p:cNvPr id="1026" name="Picture 2" descr="Image result for sound cartoon">
            <a:extLst>
              <a:ext uri="{FF2B5EF4-FFF2-40B4-BE49-F238E27FC236}">
                <a16:creationId xmlns:a16="http://schemas.microsoft.com/office/drawing/2014/main" id="{D1A90897-9D8C-429C-A905-A574363A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93" y="38335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ED">
            <a:extLst>
              <a:ext uri="{FF2B5EF4-FFF2-40B4-BE49-F238E27FC236}">
                <a16:creationId xmlns:a16="http://schemas.microsoft.com/office/drawing/2014/main" id="{F67CBD21-2542-4395-A92D-845C8B8C1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54" y="3961015"/>
            <a:ext cx="3020291" cy="22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cd screen">
            <a:extLst>
              <a:ext uri="{FF2B5EF4-FFF2-40B4-BE49-F238E27FC236}">
                <a16:creationId xmlns:a16="http://schemas.microsoft.com/office/drawing/2014/main" id="{F077F94F-5DC0-4D0C-AACF-0318EC83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2" y="3833553"/>
            <a:ext cx="4481253" cy="27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vacuum cleaner robot cartoon">
            <a:extLst>
              <a:ext uri="{FF2B5EF4-FFF2-40B4-BE49-F238E27FC236}">
                <a16:creationId xmlns:a16="http://schemas.microsoft.com/office/drawing/2014/main" id="{15B5AD5D-C200-43BB-B537-895248AF1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1343" r="6731" b="12737"/>
          <a:stretch/>
        </p:blipFill>
        <p:spPr bwMode="auto">
          <a:xfrm>
            <a:off x="1059367" y="1433925"/>
            <a:ext cx="2572603" cy="239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orester reverse camera">
            <a:extLst>
              <a:ext uri="{FF2B5EF4-FFF2-40B4-BE49-F238E27FC236}">
                <a16:creationId xmlns:a16="http://schemas.microsoft.com/office/drawing/2014/main" id="{4DC4A145-3714-468D-BC6C-8B50F9DC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73" y="1364529"/>
            <a:ext cx="3290887" cy="246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erial monitor">
            <a:extLst>
              <a:ext uri="{FF2B5EF4-FFF2-40B4-BE49-F238E27FC236}">
                <a16:creationId xmlns:a16="http://schemas.microsoft.com/office/drawing/2014/main" id="{1AF45713-9E73-4636-864E-E11C4EFA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06" y="950321"/>
            <a:ext cx="2974484" cy="27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27D7-FAB3-4632-B579-E764F064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Stepper Motor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FC398-6122-4FD4-8225-6CF30CB0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FAC2F-863A-493D-ABB2-1E6A92F5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20</a:t>
            </a:fld>
            <a:endParaRPr lang="en-AU"/>
          </a:p>
        </p:txBody>
      </p:sp>
      <p:pic>
        <p:nvPicPr>
          <p:cNvPr id="3074" name="Picture 2" descr="Image result for XC-4458">
            <a:extLst>
              <a:ext uri="{FF2B5EF4-FFF2-40B4-BE49-F238E27FC236}">
                <a16:creationId xmlns:a16="http://schemas.microsoft.com/office/drawing/2014/main" id="{E65EE9C8-98E5-4622-B187-4EAE1EBE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71" y="1976481"/>
            <a:ext cx="7426057" cy="33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3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655-97CC-4AB9-BDEC-3EBCC737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Actuators-Overview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9273-8756-462A-A6D6-40B97102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Actuators are a component/device used to move or control something. </a:t>
            </a:r>
          </a:p>
          <a:p>
            <a:r>
              <a:rPr lang="en-AU" dirty="0"/>
              <a:t>There are many types of actuators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3612F-9E73-47A8-A4BA-00D5FABD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510-F9A3-4D3B-95B0-895C6A01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21</a:t>
            </a:fld>
            <a:endParaRPr lang="en-AU"/>
          </a:p>
        </p:txBody>
      </p:sp>
      <p:pic>
        <p:nvPicPr>
          <p:cNvPr id="1028" name="Picture 4" descr="Image result for electric motors">
            <a:extLst>
              <a:ext uri="{FF2B5EF4-FFF2-40B4-BE49-F238E27FC236}">
                <a16:creationId xmlns:a16="http://schemas.microsoft.com/office/drawing/2014/main" id="{34A90831-AD39-4725-A35C-A7EC2DD7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991"/>
            <a:ext cx="2164359" cy="216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CBA2A-8278-488D-B93E-B9DB3A8DAB45}"/>
              </a:ext>
            </a:extLst>
          </p:cNvPr>
          <p:cNvSpPr txBox="1"/>
          <p:nvPr/>
        </p:nvSpPr>
        <p:spPr>
          <a:xfrm>
            <a:off x="1216404" y="3833769"/>
            <a:ext cx="160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Electric Motors</a:t>
            </a:r>
          </a:p>
        </p:txBody>
      </p:sp>
      <p:pic>
        <p:nvPicPr>
          <p:cNvPr id="1030" name="Picture 6" descr="Image result for Hydraulic actuators">
            <a:extLst>
              <a:ext uri="{FF2B5EF4-FFF2-40B4-BE49-F238E27FC236}">
                <a16:creationId xmlns:a16="http://schemas.microsoft.com/office/drawing/2014/main" id="{AF114DA1-9CB6-43F6-9206-1D3D9AE3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70" y="4145254"/>
            <a:ext cx="2031709" cy="203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46E69-BBDB-433F-A50A-D52AC90F3673}"/>
              </a:ext>
            </a:extLst>
          </p:cNvPr>
          <p:cNvSpPr txBox="1"/>
          <p:nvPr/>
        </p:nvSpPr>
        <p:spPr>
          <a:xfrm>
            <a:off x="3988164" y="3839182"/>
            <a:ext cx="182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Hydraulic Drivers </a:t>
            </a:r>
          </a:p>
        </p:txBody>
      </p:sp>
      <p:pic>
        <p:nvPicPr>
          <p:cNvPr id="1032" name="Picture 8" descr="Image result for Pneumatic Drives">
            <a:extLst>
              <a:ext uri="{FF2B5EF4-FFF2-40B4-BE49-F238E27FC236}">
                <a16:creationId xmlns:a16="http://schemas.microsoft.com/office/drawing/2014/main" id="{26DE4B33-724B-4631-92B7-BA5473C4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87" y="4689304"/>
            <a:ext cx="3191239" cy="137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B841C5-2D5A-4C58-86BC-750ACAE39BE6}"/>
              </a:ext>
            </a:extLst>
          </p:cNvPr>
          <p:cNvSpPr txBox="1"/>
          <p:nvPr/>
        </p:nvSpPr>
        <p:spPr>
          <a:xfrm>
            <a:off x="6994849" y="4067838"/>
            <a:ext cx="18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Pneumatic Drives</a:t>
            </a:r>
          </a:p>
        </p:txBody>
      </p:sp>
      <p:pic>
        <p:nvPicPr>
          <p:cNvPr id="1034" name="Picture 10" descr="Image result for internal combustion engine">
            <a:extLst>
              <a:ext uri="{FF2B5EF4-FFF2-40B4-BE49-F238E27FC236}">
                <a16:creationId xmlns:a16="http://schemas.microsoft.com/office/drawing/2014/main" id="{3EF2535A-131F-49D3-8229-7D94E1250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r="16535"/>
          <a:stretch/>
        </p:blipFill>
        <p:spPr bwMode="auto">
          <a:xfrm>
            <a:off x="9885726" y="4203101"/>
            <a:ext cx="2306274" cy="212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1C9F82-629F-49BF-A2FE-BE581F3B7090}"/>
              </a:ext>
            </a:extLst>
          </p:cNvPr>
          <p:cNvSpPr/>
          <p:nvPr/>
        </p:nvSpPr>
        <p:spPr>
          <a:xfrm>
            <a:off x="9308647" y="3833769"/>
            <a:ext cx="288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Internal Combustion engines</a:t>
            </a:r>
          </a:p>
        </p:txBody>
      </p:sp>
    </p:spTree>
    <p:extLst>
      <p:ext uri="{BB962C8B-B14F-4D97-AF65-F5344CB8AC3E}">
        <p14:creationId xmlns:p14="http://schemas.microsoft.com/office/powerpoint/2010/main" val="199736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3F56-4603-46CC-9C14-F9729AD7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motors you might use in mx2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E3FA-7A19-4AF5-94A4-C001B4D6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795" y="6356350"/>
            <a:ext cx="4114800" cy="365125"/>
          </a:xfrm>
        </p:spPr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D2C48-8BAF-48D0-B9ED-26551479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795" y="6356350"/>
            <a:ext cx="2743200" cy="365125"/>
          </a:xfrm>
        </p:spPr>
        <p:txBody>
          <a:bodyPr/>
          <a:lstStyle/>
          <a:p>
            <a:fld id="{26C1D4D9-0BC6-4527-A6B3-C3FD03D2C858}" type="slidenum">
              <a:rPr lang="en-AU" smtClean="0"/>
              <a:t>22</a:t>
            </a:fld>
            <a:endParaRPr lang="en-AU"/>
          </a:p>
        </p:txBody>
      </p:sp>
      <p:pic>
        <p:nvPicPr>
          <p:cNvPr id="5122" name="Picture 2" descr="Image result for dc motor">
            <a:extLst>
              <a:ext uri="{FF2B5EF4-FFF2-40B4-BE49-F238E27FC236}">
                <a16:creationId xmlns:a16="http://schemas.microsoft.com/office/drawing/2014/main" id="{065BED0F-001A-49C9-BAEC-8CFB5362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55" y="2121304"/>
            <a:ext cx="2439499" cy="214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c motor diagram">
            <a:extLst>
              <a:ext uri="{FF2B5EF4-FFF2-40B4-BE49-F238E27FC236}">
                <a16:creationId xmlns:a16="http://schemas.microsoft.com/office/drawing/2014/main" id="{AEBCDE29-E897-473C-86AA-70D219BD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0" y="4263997"/>
            <a:ext cx="3051030" cy="225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B33F72-A187-4A02-A9AD-91ECFD0672A9}"/>
              </a:ext>
            </a:extLst>
          </p:cNvPr>
          <p:cNvSpPr/>
          <p:nvPr/>
        </p:nvSpPr>
        <p:spPr>
          <a:xfrm>
            <a:off x="1752061" y="1721330"/>
            <a:ext cx="1172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DC motors</a:t>
            </a:r>
          </a:p>
        </p:txBody>
      </p:sp>
      <p:pic>
        <p:nvPicPr>
          <p:cNvPr id="5126" name="Picture 6" descr="Image result for nema motor">
            <a:extLst>
              <a:ext uri="{FF2B5EF4-FFF2-40B4-BE49-F238E27FC236}">
                <a16:creationId xmlns:a16="http://schemas.microsoft.com/office/drawing/2014/main" id="{883CC927-D4B4-4BE8-A4CB-2FE304C71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9308" r="17512" b="14746"/>
          <a:stretch/>
        </p:blipFill>
        <p:spPr bwMode="auto">
          <a:xfrm>
            <a:off x="4075585" y="2064587"/>
            <a:ext cx="2842953" cy="225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tep motor diagram">
            <a:extLst>
              <a:ext uri="{FF2B5EF4-FFF2-40B4-BE49-F238E27FC236}">
                <a16:creationId xmlns:a16="http://schemas.microsoft.com/office/drawing/2014/main" id="{0662BA8F-B544-4F7C-BD0A-859D61C5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40" y="4670541"/>
            <a:ext cx="2789841" cy="192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DB5309-BFEB-4C07-BF32-F6BBADAECBFB}"/>
              </a:ext>
            </a:extLst>
          </p:cNvPr>
          <p:cNvSpPr/>
          <p:nvPr/>
        </p:nvSpPr>
        <p:spPr>
          <a:xfrm>
            <a:off x="5007888" y="1690688"/>
            <a:ext cx="164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Stepper motors</a:t>
            </a:r>
          </a:p>
        </p:txBody>
      </p:sp>
      <p:pic>
        <p:nvPicPr>
          <p:cNvPr id="5130" name="Picture 10" descr="Image result for servo motor">
            <a:extLst>
              <a:ext uri="{FF2B5EF4-FFF2-40B4-BE49-F238E27FC236}">
                <a16:creationId xmlns:a16="http://schemas.microsoft.com/office/drawing/2014/main" id="{FACA2AB8-6CF3-4AD7-B043-BC73B7C4F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1003"/>
          <a:stretch/>
        </p:blipFill>
        <p:spPr bwMode="auto">
          <a:xfrm>
            <a:off x="7910512" y="2121304"/>
            <a:ext cx="3391052" cy="25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873D20-66E2-46CC-A2B4-CF055201977E}"/>
              </a:ext>
            </a:extLst>
          </p:cNvPr>
          <p:cNvSpPr/>
          <p:nvPr/>
        </p:nvSpPr>
        <p:spPr>
          <a:xfrm>
            <a:off x="8646092" y="1690688"/>
            <a:ext cx="143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Servo motors</a:t>
            </a:r>
          </a:p>
        </p:txBody>
      </p:sp>
      <p:pic>
        <p:nvPicPr>
          <p:cNvPr id="5132" name="Picture 12" descr="Image result for servo motor diagram">
            <a:extLst>
              <a:ext uri="{FF2B5EF4-FFF2-40B4-BE49-F238E27FC236}">
                <a16:creationId xmlns:a16="http://schemas.microsoft.com/office/drawing/2014/main" id="{2EEB9636-15D2-4DC6-BE49-B0B28737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54" y="4886989"/>
            <a:ext cx="4624474" cy="163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4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E993-9D50-415F-BE9B-9CF8B949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Electric Motor- Stepper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3E02-02FB-49D8-A531-FC2AE572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Main advantage is Stepper motors allow for precise control of actuation without relying on a feedback mechanism.</a:t>
            </a:r>
          </a:p>
          <a:p>
            <a:r>
              <a:rPr lang="en-AU" dirty="0"/>
              <a:t>It is a brushless DC electric motor that moves in step increments of a certain angle (Depending on Type and model).</a:t>
            </a:r>
          </a:p>
          <a:p>
            <a:r>
              <a:rPr lang="en-AU" dirty="0"/>
              <a:t>Needs to be driven by a microprocessor and/or motor driver circuit.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FFFCE-F69A-4377-B5A7-350D91D9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6E485-27A4-4EB7-AD53-0DC03748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23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22D05-12EA-4C66-907C-FD1A8609F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9" y="4602264"/>
            <a:ext cx="2805113" cy="2105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834BB-D57A-481E-A7CF-DE5367C3C696}"/>
              </a:ext>
            </a:extLst>
          </p:cNvPr>
          <p:cNvSpPr txBox="1"/>
          <p:nvPr/>
        </p:nvSpPr>
        <p:spPr>
          <a:xfrm>
            <a:off x="1140704" y="4232932"/>
            <a:ext cx="14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Full Stepping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29E06-BEB9-4B82-A0E5-854E7853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00" y="4527734"/>
            <a:ext cx="508635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F2F47-1A7F-4DF7-A742-CCB7AB056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869" y="4527734"/>
            <a:ext cx="2805113" cy="2105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2BF8E1-6104-4E25-A8E8-6F4A60A76A16}"/>
              </a:ext>
            </a:extLst>
          </p:cNvPr>
          <p:cNvSpPr txBox="1"/>
          <p:nvPr/>
        </p:nvSpPr>
        <p:spPr>
          <a:xfrm>
            <a:off x="9321806" y="3979015"/>
            <a:ext cx="14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Half Stepping</a:t>
            </a:r>
          </a:p>
        </p:txBody>
      </p:sp>
    </p:spTree>
    <p:extLst>
      <p:ext uri="{BB962C8B-B14F-4D97-AF65-F5344CB8AC3E}">
        <p14:creationId xmlns:p14="http://schemas.microsoft.com/office/powerpoint/2010/main" val="253596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5E53-D108-4164-A48D-6549D74C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Stepper Motors-Types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5DD3-3DED-4F72-9257-20B28F975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3876413" cy="4351338"/>
          </a:xfrm>
        </p:spPr>
        <p:txBody>
          <a:bodyPr/>
          <a:lstStyle/>
          <a:p>
            <a:r>
              <a:rPr lang="en-AU" sz="2400" b="1" dirty="0"/>
              <a:t>Permanent Magnet (PM) Stepper motors</a:t>
            </a:r>
          </a:p>
          <a:p>
            <a:pPr lvl="1"/>
            <a:r>
              <a:rPr lang="en-AU" sz="2000" dirty="0"/>
              <a:t>Rotor is made of permanent magnet.</a:t>
            </a:r>
          </a:p>
          <a:p>
            <a:r>
              <a:rPr lang="en-AU" sz="2400" dirty="0"/>
              <a:t>Advantages</a:t>
            </a:r>
          </a:p>
          <a:p>
            <a:pPr lvl="1"/>
            <a:r>
              <a:rPr lang="en-AU" sz="2000" dirty="0"/>
              <a:t>Low Cost</a:t>
            </a:r>
          </a:p>
          <a:p>
            <a:pPr lvl="1"/>
            <a:r>
              <a:rPr lang="en-AU" sz="2000" dirty="0"/>
              <a:t>Can be made small</a:t>
            </a:r>
          </a:p>
          <a:p>
            <a:pPr lvl="1"/>
            <a:r>
              <a:rPr lang="en-AU" sz="2000" dirty="0"/>
              <a:t>High Efficiency</a:t>
            </a:r>
          </a:p>
          <a:p>
            <a:r>
              <a:rPr lang="en-AU" sz="2400" dirty="0"/>
              <a:t>Disadvantages</a:t>
            </a:r>
          </a:p>
          <a:p>
            <a:pPr lvl="1"/>
            <a:r>
              <a:rPr lang="en-AU" sz="2000" dirty="0"/>
              <a:t>Low Torque</a:t>
            </a:r>
          </a:p>
          <a:p>
            <a:pPr lvl="1"/>
            <a:r>
              <a:rPr lang="en-AU" sz="2000" dirty="0"/>
              <a:t>Less Acceleration</a:t>
            </a:r>
          </a:p>
          <a:p>
            <a:pPr lvl="1"/>
            <a:r>
              <a:rPr lang="en-AU" sz="2000" dirty="0"/>
              <a:t>Low Step resolution</a:t>
            </a:r>
          </a:p>
          <a:p>
            <a:pPr lvl="1"/>
            <a:endParaRPr lang="en-AU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9B422-42A6-4809-9ACB-F9E25BFE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7FE79-A8DB-4313-9FF3-C5EBC5DC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24</a:t>
            </a:fld>
            <a:endParaRPr lang="en-A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E4048D-947D-453F-8695-963C74D5DA0A}"/>
              </a:ext>
            </a:extLst>
          </p:cNvPr>
          <p:cNvSpPr txBox="1">
            <a:spLocks/>
          </p:cNvSpPr>
          <p:nvPr/>
        </p:nvSpPr>
        <p:spPr>
          <a:xfrm>
            <a:off x="7455019" y="1607511"/>
            <a:ext cx="38764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/>
              <a:t>Variable Reluctance (VR) Stepper motors</a:t>
            </a:r>
          </a:p>
          <a:p>
            <a:pPr lvl="1"/>
            <a:r>
              <a:rPr lang="en-AU" sz="2000" dirty="0"/>
              <a:t>Soft iron multi-toothed rotor and a wound stator</a:t>
            </a:r>
          </a:p>
          <a:p>
            <a:r>
              <a:rPr lang="en-AU" sz="2400" dirty="0"/>
              <a:t>Advantages</a:t>
            </a:r>
          </a:p>
          <a:p>
            <a:pPr lvl="1"/>
            <a:r>
              <a:rPr lang="en-AU" sz="2000" dirty="0"/>
              <a:t>Simplicity </a:t>
            </a:r>
          </a:p>
          <a:p>
            <a:pPr lvl="1"/>
            <a:r>
              <a:rPr lang="en-AU" sz="2000" dirty="0"/>
              <a:t>Good Step Resolution(micro stepping)</a:t>
            </a:r>
          </a:p>
          <a:p>
            <a:pPr lvl="1"/>
            <a:r>
              <a:rPr lang="en-AU" sz="2000" dirty="0"/>
              <a:t>More Robust and reliable</a:t>
            </a:r>
          </a:p>
          <a:p>
            <a:r>
              <a:rPr lang="en-AU" sz="2400" dirty="0"/>
              <a:t>Disadvantages</a:t>
            </a:r>
          </a:p>
          <a:p>
            <a:pPr lvl="1"/>
            <a:r>
              <a:rPr lang="en-AU" sz="2000" dirty="0"/>
              <a:t>Lower Torque</a:t>
            </a:r>
          </a:p>
          <a:p>
            <a:pPr marL="0" indent="0">
              <a:buNone/>
            </a:pPr>
            <a:endParaRPr lang="en-AU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23EE3-D30C-4CC7-A074-46F1170E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44" y="5053038"/>
            <a:ext cx="1761338" cy="1804962"/>
          </a:xfrm>
          <a:prstGeom prst="rect">
            <a:avLst/>
          </a:prstGeom>
        </p:spPr>
      </p:pic>
      <p:pic>
        <p:nvPicPr>
          <p:cNvPr id="1026" name="Picture 2" descr="Figure 4.5">
            <a:extLst>
              <a:ext uri="{FF2B5EF4-FFF2-40B4-BE49-F238E27FC236}">
                <a16:creationId xmlns:a16="http://schemas.microsoft.com/office/drawing/2014/main" id="{7006DA3B-1BF1-4AEA-BB34-30F482B9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50" y="505303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rque no los dos">
            <a:extLst>
              <a:ext uri="{FF2B5EF4-FFF2-40B4-BE49-F238E27FC236}">
                <a16:creationId xmlns:a16="http://schemas.microsoft.com/office/drawing/2014/main" id="{1F050A62-0C5A-44E6-8C90-1B570A224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81" y="3869395"/>
            <a:ext cx="1761338" cy="104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6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10C0-442F-4B2A-AA54-602682AA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Stepper Motors-Types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BD38-12A1-4128-B740-EF96629E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Hybrid Stepper Motors</a:t>
            </a:r>
          </a:p>
          <a:p>
            <a:pPr lvl="1"/>
            <a:r>
              <a:rPr lang="en-AU" dirty="0"/>
              <a:t>A permanent magnet rotor (PM) with the wound stator(VR)</a:t>
            </a:r>
          </a:p>
          <a:p>
            <a:r>
              <a:rPr lang="en-AU" dirty="0"/>
              <a:t>Advantages</a:t>
            </a:r>
          </a:p>
          <a:p>
            <a:pPr lvl="1"/>
            <a:r>
              <a:rPr lang="en-AU" dirty="0"/>
              <a:t>High Torque</a:t>
            </a:r>
          </a:p>
          <a:p>
            <a:pPr lvl="1"/>
            <a:r>
              <a:rPr lang="en-AU" dirty="0"/>
              <a:t>Precise Steps</a:t>
            </a:r>
          </a:p>
          <a:p>
            <a:pPr lvl="1"/>
            <a:r>
              <a:rPr lang="en-AU" dirty="0"/>
              <a:t>High Efficiency</a:t>
            </a:r>
          </a:p>
          <a:p>
            <a:r>
              <a:rPr lang="en-AU" dirty="0"/>
              <a:t> Disadvantages</a:t>
            </a:r>
          </a:p>
          <a:p>
            <a:pPr lvl="1"/>
            <a:r>
              <a:rPr lang="en-AU" dirty="0"/>
              <a:t>Higher Weight</a:t>
            </a:r>
          </a:p>
          <a:p>
            <a:pPr lvl="1"/>
            <a:r>
              <a:rPr lang="en-AU" dirty="0"/>
              <a:t>Higher Cost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C2D6F-02AE-4166-AABA-0C7FE6D2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BC70A-F8BD-4F8A-844D-971C5B57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25</a:t>
            </a:fld>
            <a:endParaRPr lang="en-AU"/>
          </a:p>
        </p:txBody>
      </p:sp>
      <p:pic>
        <p:nvPicPr>
          <p:cNvPr id="2050" name="Picture 2" descr="Image result for porque no los dos">
            <a:extLst>
              <a:ext uri="{FF2B5EF4-FFF2-40B4-BE49-F238E27FC236}">
                <a16:creationId xmlns:a16="http://schemas.microsoft.com/office/drawing/2014/main" id="{53726A98-9600-4B46-9815-850E3A71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973" y="507726"/>
            <a:ext cx="1674827" cy="12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45299-9F13-41AE-8450-A5C78246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2854354"/>
            <a:ext cx="5238750" cy="2743200"/>
          </a:xfrm>
          <a:prstGeom prst="rect">
            <a:avLst/>
          </a:prstGeom>
        </p:spPr>
      </p:pic>
      <p:pic>
        <p:nvPicPr>
          <p:cNvPr id="2052" name="Picture 4" descr="Image result for hybrid stepper motor">
            <a:extLst>
              <a:ext uri="{FF2B5EF4-FFF2-40B4-BE49-F238E27FC236}">
                <a16:creationId xmlns:a16="http://schemas.microsoft.com/office/drawing/2014/main" id="{E32A6D6F-C0B0-486D-8337-9D1E2D48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792" y="3254929"/>
            <a:ext cx="2111448" cy="21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39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9C57-E9EB-4853-A44D-65EB4EF8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81F3-2947-46EE-842A-FF662E2F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Unipolar Stepper Motor 28-BYJ48 driven by the ULN2003A chip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C91B6-E45C-478E-9EC4-D0E3D9AE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F4F2E-9435-46BE-ACA6-D9FD191C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BA99C-ACBD-4FAC-A344-E146E4DB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2379"/>
            <a:ext cx="3581400" cy="2686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E8E7A-58E6-45E3-8854-35E4563E94C2}"/>
              </a:ext>
            </a:extLst>
          </p:cNvPr>
          <p:cNvSpPr/>
          <p:nvPr/>
        </p:nvSpPr>
        <p:spPr>
          <a:xfrm>
            <a:off x="1613686" y="3050245"/>
            <a:ext cx="159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28-BYJ48 Specs</a:t>
            </a:r>
          </a:p>
        </p:txBody>
      </p:sp>
      <p:pic>
        <p:nvPicPr>
          <p:cNvPr id="3074" name="Picture 2" descr="28BYJ-48 Stepper Motor Pinout Wiring Diagram">
            <a:extLst>
              <a:ext uri="{FF2B5EF4-FFF2-40B4-BE49-F238E27FC236}">
                <a16:creationId xmlns:a16="http://schemas.microsoft.com/office/drawing/2014/main" id="{2377499A-D391-4E0D-B4DA-82C817A1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29" y="3050245"/>
            <a:ext cx="3802274" cy="28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epper motor coil diagram">
            <a:extLst>
              <a:ext uri="{FF2B5EF4-FFF2-40B4-BE49-F238E27FC236}">
                <a16:creationId xmlns:a16="http://schemas.microsoft.com/office/drawing/2014/main" id="{C8F71B02-D959-4AB0-96FA-4B88FF64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302379"/>
            <a:ext cx="2997534" cy="20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13F-7873-4A1B-9194-2A21E3E6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28-BYJ48+ULN2003A –Pin allocations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278EE-C5AC-45E7-9F37-B849D5B0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B5319-B57B-4667-8F06-1F5D0790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27</a:t>
            </a:fld>
            <a:endParaRPr lang="en-AU"/>
          </a:p>
        </p:txBody>
      </p:sp>
      <p:pic>
        <p:nvPicPr>
          <p:cNvPr id="4098" name="Picture 2" descr="Picture of Library Direction Issue ... and How to Fix It .">
            <a:extLst>
              <a:ext uri="{FF2B5EF4-FFF2-40B4-BE49-F238E27FC236}">
                <a16:creationId xmlns:a16="http://schemas.microsoft.com/office/drawing/2014/main" id="{2957AAB5-51DC-41E8-B8F3-5B850FDC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329" y="169068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C33EEA-9DEE-4D53-BE20-8B8272813038}"/>
              </a:ext>
            </a:extLst>
          </p:cNvPr>
          <p:cNvGrpSpPr/>
          <p:nvPr/>
        </p:nvGrpSpPr>
        <p:grpSpPr>
          <a:xfrm rot="16200000">
            <a:off x="3290726" y="2581196"/>
            <a:ext cx="1101093" cy="359437"/>
            <a:chOff x="4098789" y="2186913"/>
            <a:chExt cx="1101093" cy="35943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F254C6-A3E2-4EE2-BC35-100FA3CD2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8790" y="2259370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812199-4E6D-4A8B-A8CD-148C6904D103}"/>
                </a:ext>
              </a:extLst>
            </p:cNvPr>
            <p:cNvCxnSpPr>
              <a:cxnSpLocks/>
            </p:cNvCxnSpPr>
            <p:nvPr/>
          </p:nvCxnSpPr>
          <p:spPr>
            <a:xfrm>
              <a:off x="4098789" y="2271872"/>
              <a:ext cx="1101092" cy="7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59F3642-FFD7-4359-A119-EA2B34166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881" y="2271872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3C3AAA-3740-49A3-8C1B-15067FBE9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335" y="2186913"/>
              <a:ext cx="1" cy="887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14D1EF2-425A-488A-BBEA-324FFB291054}"/>
              </a:ext>
            </a:extLst>
          </p:cNvPr>
          <p:cNvSpPr/>
          <p:nvPr/>
        </p:nvSpPr>
        <p:spPr>
          <a:xfrm>
            <a:off x="1939320" y="2528620"/>
            <a:ext cx="1800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Four Digital Pins </a:t>
            </a:r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050A89-6597-4C66-802B-2CAE09149672}"/>
              </a:ext>
            </a:extLst>
          </p:cNvPr>
          <p:cNvGrpSpPr/>
          <p:nvPr/>
        </p:nvGrpSpPr>
        <p:grpSpPr>
          <a:xfrm rot="16200000">
            <a:off x="3216624" y="4587958"/>
            <a:ext cx="1034773" cy="359437"/>
            <a:chOff x="4098789" y="2186913"/>
            <a:chExt cx="1101093" cy="35943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BEADC1B-E21B-4C2A-9DD8-FA7E7499D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8790" y="2259370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F0718D-75C4-419F-9AB0-DEFB25FC9C34}"/>
                </a:ext>
              </a:extLst>
            </p:cNvPr>
            <p:cNvCxnSpPr>
              <a:cxnSpLocks/>
            </p:cNvCxnSpPr>
            <p:nvPr/>
          </p:nvCxnSpPr>
          <p:spPr>
            <a:xfrm>
              <a:off x="4098789" y="2271872"/>
              <a:ext cx="1101092" cy="7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1A5371-2BFA-4195-B3BA-889D8F684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881" y="2271872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C463A8E-514F-45CC-9919-CA1652FFE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335" y="2186913"/>
              <a:ext cx="1" cy="887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F31FDA0-E154-4C31-A2DD-C07F91C8AA16}"/>
              </a:ext>
            </a:extLst>
          </p:cNvPr>
          <p:cNvSpPr/>
          <p:nvPr/>
        </p:nvSpPr>
        <p:spPr>
          <a:xfrm>
            <a:off x="1427793" y="4444510"/>
            <a:ext cx="204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5-12V Power Supply and Ground</a:t>
            </a:r>
          </a:p>
        </p:txBody>
      </p:sp>
    </p:spTree>
    <p:extLst>
      <p:ext uri="{BB962C8B-B14F-4D97-AF65-F5344CB8AC3E}">
        <p14:creationId xmlns:p14="http://schemas.microsoft.com/office/powerpoint/2010/main" val="427331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3346-8EAB-4A74-826C-A6F87820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28-BYJ48+ULN2003A –Pin allocations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7A17-5015-4BC1-873F-CD228AEB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9E505-607F-4DE8-8D00-375F492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28</a:t>
            </a:fld>
            <a:endParaRPr lang="en-AU"/>
          </a:p>
        </p:txBody>
      </p:sp>
      <p:pic>
        <p:nvPicPr>
          <p:cNvPr id="6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7258FCBC-D1EC-49AF-9481-441465E66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 rot="5400000">
            <a:off x="-147164" y="2764311"/>
            <a:ext cx="4371420" cy="30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1A2A5-66FF-42F7-91F5-CFA14A13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713286"/>
            <a:ext cx="2228850" cy="20002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0CBC3F-7E13-4109-81E3-FD324D39F953}"/>
              </a:ext>
            </a:extLst>
          </p:cNvPr>
          <p:cNvGrpSpPr/>
          <p:nvPr/>
        </p:nvGrpSpPr>
        <p:grpSpPr>
          <a:xfrm rot="16200000">
            <a:off x="5233116" y="3153783"/>
            <a:ext cx="646045" cy="359437"/>
            <a:chOff x="4098789" y="2186913"/>
            <a:chExt cx="1101093" cy="35943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5823AD-3DCA-4F6B-A5D4-6B1EB25C8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8790" y="2259370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2285B-E384-4530-8D0B-5867541AD24A}"/>
                </a:ext>
              </a:extLst>
            </p:cNvPr>
            <p:cNvCxnSpPr>
              <a:cxnSpLocks/>
            </p:cNvCxnSpPr>
            <p:nvPr/>
          </p:nvCxnSpPr>
          <p:spPr>
            <a:xfrm>
              <a:off x="4098789" y="2271872"/>
              <a:ext cx="1101092" cy="7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91E66-402D-4F5F-97F0-50942A149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881" y="2271872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1792D1-AEF7-4A4A-A319-FD3132653B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335" y="2186913"/>
              <a:ext cx="1" cy="887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5E3C9A5-4A33-43FD-BE7E-4C471511E203}"/>
              </a:ext>
            </a:extLst>
          </p:cNvPr>
          <p:cNvSpPr/>
          <p:nvPr/>
        </p:nvSpPr>
        <p:spPr>
          <a:xfrm>
            <a:off x="3666152" y="3169654"/>
            <a:ext cx="1800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Four Digital Pins </a:t>
            </a:r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10DCC-028F-4242-8F62-534131C6BA7D}"/>
              </a:ext>
            </a:extLst>
          </p:cNvPr>
          <p:cNvGrpSpPr/>
          <p:nvPr/>
        </p:nvGrpSpPr>
        <p:grpSpPr>
          <a:xfrm rot="10800000">
            <a:off x="6121213" y="4713536"/>
            <a:ext cx="545364" cy="359437"/>
            <a:chOff x="4098789" y="2186913"/>
            <a:chExt cx="1101093" cy="35943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38BB25-9A35-4D9C-8119-018B0A918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8790" y="2259370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5B0231-2100-4D24-A310-102ED3DFAC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8789" y="2271872"/>
              <a:ext cx="1101092" cy="7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105DCC-1B35-406D-A1C1-46E4C3587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881" y="2271872"/>
              <a:ext cx="1" cy="274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9DAD95-B256-43D9-B0A5-81F9E0486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335" y="2186913"/>
              <a:ext cx="1" cy="887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E1773C7-41AA-4316-BB2D-C455EE1672BA}"/>
              </a:ext>
            </a:extLst>
          </p:cNvPr>
          <p:cNvSpPr/>
          <p:nvPr/>
        </p:nvSpPr>
        <p:spPr>
          <a:xfrm>
            <a:off x="5433975" y="5135490"/>
            <a:ext cx="2048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5-12V Power Supply and Ground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389B20-7C67-4444-88C1-A3AFB20D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455693"/>
            <a:ext cx="1628775" cy="1331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4684FF-637A-44A6-AA5B-ACA007A26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12" y="3675880"/>
            <a:ext cx="2805113" cy="21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3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15E9-0117-4DFE-9FB2-81C62605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Stepping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D3FE-AE9B-4A1C-80BD-6ACD88EFF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is an Arduino standard library for stepper motors.</a:t>
            </a:r>
          </a:p>
          <a:p>
            <a:pPr lvl="1"/>
            <a:r>
              <a:rPr lang="en-AU" dirty="0"/>
              <a:t>We will </a:t>
            </a:r>
            <a:r>
              <a:rPr lang="en-AU" b="1" dirty="0">
                <a:solidFill>
                  <a:srgbClr val="FF0000"/>
                </a:solidFill>
              </a:rPr>
              <a:t>not</a:t>
            </a:r>
            <a:r>
              <a:rPr lang="en-AU" dirty="0"/>
              <a:t> be using that library.</a:t>
            </a:r>
          </a:p>
          <a:p>
            <a:r>
              <a:rPr lang="en-AU" dirty="0"/>
              <a:t>ATMega328P can generate a control signal using the timer and toggling the digital pins connected to the driver chip.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45E2-1546-4C9A-94F2-B89BA5D6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65052-3439-4AFE-BC9C-4D616153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C1D4D9-0BC6-4527-A6B3-C3FD03D2C858}" type="slidenum">
              <a:rPr lang="en-AU" smtClean="0"/>
              <a:t>29</a:t>
            </a:fld>
            <a:endParaRPr lang="en-AU"/>
          </a:p>
        </p:txBody>
      </p:sp>
      <p:pic>
        <p:nvPicPr>
          <p:cNvPr id="5122" name="Picture 2" descr="https://i.imgflip.com/2fdl3j.jpg">
            <a:extLst>
              <a:ext uri="{FF2B5EF4-FFF2-40B4-BE49-F238E27FC236}">
                <a16:creationId xmlns:a16="http://schemas.microsoft.com/office/drawing/2014/main" id="{6FB05BD5-3F11-480F-B3E7-7F37CF96B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220" y="1870075"/>
            <a:ext cx="1435526" cy="8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.instructables.com/FBD/8BUK/HMWVZNZQ/FBD8BUKHMWVZNZQ.LARGE.jpg">
            <a:extLst>
              <a:ext uri="{FF2B5EF4-FFF2-40B4-BE49-F238E27FC236}">
                <a16:creationId xmlns:a16="http://schemas.microsoft.com/office/drawing/2014/main" id="{D7C2AC49-0D44-4CBF-B85F-9B5C18B4E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3"/>
          <a:stretch/>
        </p:blipFill>
        <p:spPr bwMode="auto">
          <a:xfrm>
            <a:off x="514367" y="4113692"/>
            <a:ext cx="4722976" cy="14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56138-490D-4600-8C44-1F2E494A8529}"/>
              </a:ext>
            </a:extLst>
          </p:cNvPr>
          <p:cNvSpPr txBox="1"/>
          <p:nvPr/>
        </p:nvSpPr>
        <p:spPr>
          <a:xfrm>
            <a:off x="1251305" y="5606932"/>
            <a:ext cx="472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Dashes (-) are 1s while blanks are 0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E42402-8457-4FA2-BD55-350C3B61CEBC}"/>
              </a:ext>
            </a:extLst>
          </p:cNvPr>
          <p:cNvCxnSpPr/>
          <p:nvPr/>
        </p:nvCxnSpPr>
        <p:spPr>
          <a:xfrm flipH="1">
            <a:off x="5112320" y="4084068"/>
            <a:ext cx="853335" cy="4667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4B09E9-F32D-4507-87AE-C2C5D14D9E43}"/>
              </a:ext>
            </a:extLst>
          </p:cNvPr>
          <p:cNvSpPr txBox="1"/>
          <p:nvPr/>
        </p:nvSpPr>
        <p:spPr>
          <a:xfrm>
            <a:off x="5455708" y="3774852"/>
            <a:ext cx="164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Step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4579C-8A26-46FE-9586-CEB72D1D5F1D}"/>
              </a:ext>
            </a:extLst>
          </p:cNvPr>
          <p:cNvSpPr txBox="1"/>
          <p:nvPr/>
        </p:nvSpPr>
        <p:spPr>
          <a:xfrm>
            <a:off x="1877044" y="3899402"/>
            <a:ext cx="27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Step Sequence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FDAE6-E932-444A-B0A4-00A6CBCC2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33" y="4001294"/>
            <a:ext cx="2805113" cy="21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415D-7F94-4B41-B92B-3E1F6398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5F485-F9AD-4773-8602-BD21A7E4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35657-3DD0-4839-9ECC-9EB96085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</a:t>
            </a:fld>
            <a:endParaRPr lang="en-AU"/>
          </a:p>
        </p:txBody>
      </p:sp>
      <p:pic>
        <p:nvPicPr>
          <p:cNvPr id="1026" name="Picture 2" descr="https://www.dfrobot.com/wiki/images/thumb/3/31/LCD%26KeyPad_Shield.jpg/300px-LCD%26KeyPad_Shield.jpg">
            <a:extLst>
              <a:ext uri="{FF2B5EF4-FFF2-40B4-BE49-F238E27FC236}">
                <a16:creationId xmlns:a16="http://schemas.microsoft.com/office/drawing/2014/main" id="{8C251654-05C7-4E60-9549-4B5A94C09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7" y="1407820"/>
            <a:ext cx="5131092" cy="51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cd shield dfrobot">
            <a:extLst>
              <a:ext uri="{FF2B5EF4-FFF2-40B4-BE49-F238E27FC236}">
                <a16:creationId xmlns:a16="http://schemas.microsoft.com/office/drawing/2014/main" id="{2C6D3A39-C015-4E33-B99D-DB4F9093D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7" b="6752"/>
          <a:stretch/>
        </p:blipFill>
        <p:spPr bwMode="auto">
          <a:xfrm>
            <a:off x="5718049" y="1407820"/>
            <a:ext cx="5584584" cy="43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7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E217-B9EC-4CC8-B5A5-B416D868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Calculations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5D6E-C411-4643-9596-1FD1429F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Steps per Revolution Equation</a:t>
            </a:r>
          </a:p>
          <a:p>
            <a:pPr marL="0" indent="0" algn="ctr">
              <a:buNone/>
            </a:pPr>
            <a:r>
              <a:rPr lang="en-AU" dirty="0"/>
              <a:t>Steps Per Rev=One Revolution Angle/Stride Angle</a:t>
            </a:r>
          </a:p>
          <a:p>
            <a:pPr marL="0" indent="0" algn="ctr">
              <a:buNone/>
            </a:pPr>
            <a:r>
              <a:rPr lang="en-AU" dirty="0"/>
              <a:t>Stride Angle= Step Angle* Gear Ratio</a:t>
            </a:r>
          </a:p>
          <a:p>
            <a:pPr marL="0" indent="0" algn="ctr">
              <a:buNone/>
            </a:pPr>
            <a:r>
              <a:rPr lang="en-AU" dirty="0"/>
              <a:t>*Refer to the 28BYJ-48  datasheet for stride angle*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A4880-DC25-41C8-ACA5-FC736BC1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AAFF-FD1E-4CFF-89A5-CD707AFE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30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14598-B12B-4BFB-8ED9-A36DBA40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5" y="3852862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3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33A1-2A63-4109-9055-68219BFA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TinkerCAD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3DB5-988D-421C-AD49-4F9C4751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Button</a:t>
            </a:r>
          </a:p>
          <a:p>
            <a:r>
              <a:rPr lang="en-AU" dirty="0">
                <a:hlinkClick r:id="rId2"/>
              </a:rPr>
              <a:t>https://www.tinkercad.com/things/eHjl4HBjxZH-uts-mx2-lesson-plan-week-3-buttons</a:t>
            </a:r>
            <a:endParaRPr lang="en-AU" dirty="0"/>
          </a:p>
          <a:p>
            <a:r>
              <a:rPr lang="en-AU" dirty="0"/>
              <a:t>Stepper</a:t>
            </a:r>
          </a:p>
          <a:p>
            <a:r>
              <a:rPr lang="en-AU" dirty="0">
                <a:hlinkClick r:id="rId3"/>
              </a:rPr>
              <a:t>https://www.tinkercad.com/things/daojVrvWkUU-uts-mx2-lesson-plan-week-3-stepper-motor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8FACF-9966-4F66-9253-28214660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DEE11-7BB2-41A8-9B45-456D2C7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5286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86CA-E8B4-438F-BE99-3C4F5124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1 SID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87758-1663-4187-B5B8-92899860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Copy and Modify the sample code from  </a:t>
            </a:r>
            <a:r>
              <a:rPr lang="en-AU" dirty="0">
                <a:hlinkClick r:id="rId2"/>
              </a:rPr>
              <a:t>https://www.dfrobot.com/wiki/index.php/Arduino_LCD_KeyPad_Shield_(SKU:_DFR0009)</a:t>
            </a:r>
            <a:r>
              <a:rPr lang="en-AU" dirty="0"/>
              <a:t> </a:t>
            </a:r>
          </a:p>
          <a:p>
            <a:r>
              <a:rPr lang="en-AU" dirty="0"/>
              <a:t>Upload the sample code and study the code then modify the code to:</a:t>
            </a:r>
          </a:p>
          <a:p>
            <a:pPr lvl="1"/>
            <a:r>
              <a:rPr lang="en-AU" dirty="0"/>
              <a:t>Print your SID onto the top line of the LCD </a:t>
            </a:r>
          </a:p>
          <a:p>
            <a:pPr lvl="1"/>
            <a:r>
              <a:rPr lang="en-AU" dirty="0"/>
              <a:t>If you press the select key you will be able to edit your SID</a:t>
            </a:r>
          </a:p>
          <a:p>
            <a:pPr lvl="1"/>
            <a:r>
              <a:rPr lang="en-AU" dirty="0"/>
              <a:t>If you press the UP button you SID will increase by 1 and if you press the DOWN button you SID will decrease by 1.</a:t>
            </a:r>
          </a:p>
          <a:p>
            <a:r>
              <a:rPr lang="en-AU" dirty="0"/>
              <a:t>Remember Black LCD is v1.0 and Red LCD is v1.1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38234-DEB0-4B7E-84B6-EC895EDC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50624-43F4-417B-BA04-9A7D5B9B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630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8E03-3367-4E4F-95E2-99AF5F09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2 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999F-2974-4616-B16F-58D94041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Create a program that drives the stepper motor for one revolution clockwise then one revolution anti-clockwise and then repeats.</a:t>
            </a:r>
          </a:p>
          <a:p>
            <a:r>
              <a:rPr lang="en-AU" dirty="0"/>
              <a:t>The motor should step at a frequency of around 1000Hz(1ms).</a:t>
            </a:r>
          </a:p>
          <a:p>
            <a:r>
              <a:rPr lang="en-AU" dirty="0"/>
              <a:t>Do not use the </a:t>
            </a:r>
            <a:r>
              <a:rPr lang="en-AU" dirty="0" err="1"/>
              <a:t>Stepper.h</a:t>
            </a:r>
            <a:r>
              <a:rPr lang="en-AU" dirty="0"/>
              <a:t> Arduino Library. For driving the steps you must use the timer code you wrote last week.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F1AA1-B1D5-4950-9E58-DA67DC89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FB5B7-6031-43F0-B2BE-09EDFB3F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131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D688-79ED-4928-A1BA-9DFCF284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2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92D30-7CE5-41FB-B993-74A1202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Calculate the amount of steps it will take to complete one revolution(see slide 20), will be the value for the </a:t>
            </a:r>
            <a:r>
              <a:rPr lang="en-AU" dirty="0" err="1"/>
              <a:t>stepsleft</a:t>
            </a:r>
            <a:r>
              <a:rPr lang="en-AU" dirty="0"/>
              <a:t> variable.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Then configure timer 2 to a prescaler that will trigger a 1ms counter register overflow.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Finally set up the switch case function for the stepper() function with the correct ports being toggled.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7E868-120B-452F-AEFC-B9F05F6C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CD1BF-B30A-4224-BB89-FB27BD52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291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7C5-3646-4669-9BF3-EE5BDD92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3B52-60FA-41B6-BD1F-B9D465FF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Create something fun on the LCD.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E.g. A game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1C726-B979-4A8F-A3AE-D45799D2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555D3-B7ED-45C4-8CB3-06202629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35</a:t>
            </a:fld>
            <a:endParaRPr lang="en-AU"/>
          </a:p>
        </p:txBody>
      </p:sp>
      <p:pic>
        <p:nvPicPr>
          <p:cNvPr id="9" name="output">
            <a:hlinkClick r:id="" action="ppaction://media"/>
            <a:extLst>
              <a:ext uri="{FF2B5EF4-FFF2-40B4-BE49-F238E27FC236}">
                <a16:creationId xmlns:a16="http://schemas.microsoft.com/office/drawing/2014/main" id="{C988738B-CADC-4626-80D0-010391A1A7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344451" y="2683414"/>
            <a:ext cx="2731575" cy="39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23F311E-E7BF-461A-80A7-25FD7420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85887"/>
            <a:ext cx="10591800" cy="4238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AA0EC-3ECF-4FD8-8956-483E9298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317500"/>
            <a:ext cx="10515600" cy="1325563"/>
          </a:xfrm>
        </p:spPr>
        <p:txBody>
          <a:bodyPr/>
          <a:lstStyle/>
          <a:p>
            <a:r>
              <a:rPr lang="en-AU" dirty="0"/>
              <a:t>Setting up a basic timer cheat sheet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55B84-F99D-4028-9283-A370FC56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EF184-D267-4835-942F-F24ABF44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36</a:t>
            </a:fld>
            <a:endParaRPr lang="en-A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FAC1E9-DFD1-48E2-94DA-F2689AFC55A4}"/>
              </a:ext>
            </a:extLst>
          </p:cNvPr>
          <p:cNvCxnSpPr>
            <a:cxnSpLocks/>
          </p:cNvCxnSpPr>
          <p:nvPr/>
        </p:nvCxnSpPr>
        <p:spPr>
          <a:xfrm>
            <a:off x="676275" y="2819400"/>
            <a:ext cx="4095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23750D-F1C0-4F3F-BE22-AD04347058FF}"/>
              </a:ext>
            </a:extLst>
          </p:cNvPr>
          <p:cNvSpPr txBox="1"/>
          <p:nvPr/>
        </p:nvSpPr>
        <p:spPr>
          <a:xfrm>
            <a:off x="14287" y="2542401"/>
            <a:ext cx="866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Should default to zero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295F9-1BF4-4309-B312-26AE65FEC081}"/>
              </a:ext>
            </a:extLst>
          </p:cNvPr>
          <p:cNvCxnSpPr>
            <a:cxnSpLocks/>
          </p:cNvCxnSpPr>
          <p:nvPr/>
        </p:nvCxnSpPr>
        <p:spPr>
          <a:xfrm flipH="1" flipV="1">
            <a:off x="7467600" y="3096399"/>
            <a:ext cx="800100" cy="256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B4363E-FEBA-4350-B4EE-636E964F91DD}"/>
              </a:ext>
            </a:extLst>
          </p:cNvPr>
          <p:cNvSpPr txBox="1"/>
          <p:nvPr/>
        </p:nvSpPr>
        <p:spPr>
          <a:xfrm>
            <a:off x="8267700" y="3168521"/>
            <a:ext cx="2646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At a prescaler value it should always be roughly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77AD8-F4DB-4180-BE62-17F137D9DDEA}"/>
              </a:ext>
            </a:extLst>
          </p:cNvPr>
          <p:cNvCxnSpPr>
            <a:cxnSpLocks/>
          </p:cNvCxnSpPr>
          <p:nvPr/>
        </p:nvCxnSpPr>
        <p:spPr>
          <a:xfrm flipH="1" flipV="1">
            <a:off x="6143626" y="4001100"/>
            <a:ext cx="1323974" cy="487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204B95-94EC-4B7B-8C82-7E93E1A881E8}"/>
              </a:ext>
            </a:extLst>
          </p:cNvPr>
          <p:cNvSpPr txBox="1"/>
          <p:nvPr/>
        </p:nvSpPr>
        <p:spPr>
          <a:xfrm>
            <a:off x="7467600" y="4415953"/>
            <a:ext cx="35798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If you’re prescaler is set correctly then at 255 it should equal 1ms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AC87F5-69F2-472B-94C5-208A8D14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3" y="4866202"/>
            <a:ext cx="4357688" cy="136341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37B95C-3052-498D-92D1-17B10D6402C3}"/>
              </a:ext>
            </a:extLst>
          </p:cNvPr>
          <p:cNvCxnSpPr>
            <a:cxnSpLocks/>
          </p:cNvCxnSpPr>
          <p:nvPr/>
        </p:nvCxnSpPr>
        <p:spPr>
          <a:xfrm flipV="1">
            <a:off x="8515350" y="5912020"/>
            <a:ext cx="35718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6D93281-38C5-4BE3-8436-87147297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538" y="5026369"/>
            <a:ext cx="2905125" cy="4940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D6A0CC-4C2C-4821-AF46-D167AF52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75" y="5509915"/>
            <a:ext cx="2852738" cy="7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3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D29F-0C94-45C7-ACF8-03B7E674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See you guys next week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8B5D8-8102-434C-B503-E5E4DA4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E577-DB8F-492E-9C04-4F792268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37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C12EF-6C43-439D-AF9E-84D701E5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75" y="1490935"/>
            <a:ext cx="3230850" cy="44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6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9BB7-9670-4832-AAA5-F4FE23CA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5A80-D4AF-4744-8792-2945486D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>
                <a:hlinkClick r:id="rId2"/>
              </a:rPr>
              <a:t>https://www.dfrobot.com/wiki/index.php/Arduino_LCD_KeyPad_Shield_(SKU:_DFR0009)</a:t>
            </a:r>
            <a:endParaRPr lang="en-AU" sz="1600" dirty="0"/>
          </a:p>
          <a:p>
            <a:r>
              <a:rPr lang="en-AU" sz="1600" dirty="0">
                <a:hlinkClick r:id="rId3"/>
              </a:rPr>
              <a:t>http://www.shieldlist.org/dfrobot/lcd</a:t>
            </a:r>
            <a:endParaRPr lang="en-AU" sz="1600" dirty="0"/>
          </a:p>
          <a:p>
            <a:r>
              <a:rPr lang="en-AU" sz="1600" dirty="0">
                <a:hlinkClick r:id="rId4"/>
              </a:rPr>
              <a:t>https://www.techbrands.com/store/productimages.aspx?n=XC4458&amp;width=600&amp;height=500&amp;imageId</a:t>
            </a:r>
            <a:r>
              <a:rPr lang="en-AU" sz="1600" dirty="0"/>
              <a:t>=</a:t>
            </a:r>
          </a:p>
          <a:p>
            <a:r>
              <a:rPr lang="en-AU" sz="1600" dirty="0" err="1"/>
              <a:t>Sarath’s</a:t>
            </a:r>
            <a:r>
              <a:rPr lang="en-AU" sz="1600" dirty="0"/>
              <a:t> Actuation Lecture </a:t>
            </a:r>
          </a:p>
          <a:p>
            <a:r>
              <a:rPr lang="en-AU" sz="1600" dirty="0">
                <a:hlinkClick r:id="rId5"/>
              </a:rPr>
              <a:t>https://www.youtube.com/watch?v=dmk6zIkj7WM</a:t>
            </a:r>
            <a:endParaRPr lang="en-AU" sz="1600" dirty="0"/>
          </a:p>
          <a:p>
            <a:r>
              <a:rPr lang="en-AU" sz="1600" dirty="0">
                <a:hlinkClick r:id="rId6"/>
              </a:rPr>
              <a:t>https://cdn.shopify.com/s/files/1/1418/0136/products/B3_8a8d3a60-1380-4764-8a2c-d95e95889162.jpg?v=1507124979</a:t>
            </a:r>
            <a:endParaRPr lang="en-AU" sz="1600" dirty="0"/>
          </a:p>
          <a:p>
            <a:r>
              <a:rPr lang="en-AU" sz="1600" dirty="0">
                <a:hlinkClick r:id="rId7"/>
              </a:rPr>
              <a:t>https://www.flowserve.com/sites/default/files/2016-08/Flowserve-Limitorque-HydraulicActuators-LHS%26LHH.jpg</a:t>
            </a:r>
            <a:endParaRPr lang="en-AU" sz="1600" dirty="0"/>
          </a:p>
          <a:p>
            <a:r>
              <a:rPr lang="en-AU" sz="1600" dirty="0">
                <a:hlinkClick r:id="rId8"/>
              </a:rPr>
              <a:t>http://www.hydraulicspneumatics.com/sites/hydraulicspneumatics.com/files/Parker-Pneumatic-Cylinder.jpg</a:t>
            </a:r>
            <a:endParaRPr lang="en-AU" sz="1600" dirty="0"/>
          </a:p>
          <a:p>
            <a:r>
              <a:rPr lang="en-AU" sz="1600" dirty="0">
                <a:hlinkClick r:id="rId9"/>
              </a:rPr>
              <a:t>https://s1.cdn.autoevolution.com/images/news/skyactiv-3-engine-to-give-internal-combustion-longer-lease-of-life-123055_1.jpg</a:t>
            </a:r>
            <a:endParaRPr lang="en-AU" sz="1600" dirty="0"/>
          </a:p>
          <a:p>
            <a:r>
              <a:rPr lang="en-AU" sz="1600" dirty="0">
                <a:hlinkClick r:id="rId10"/>
              </a:rPr>
              <a:t>http://empoweringpumps.com/wp-content/uploads/sites/3/2017/01/ac-motor-vs-pm-motor-640x400-640x400.jpg</a:t>
            </a:r>
            <a:endParaRPr lang="en-AU" sz="1600" dirty="0"/>
          </a:p>
          <a:p>
            <a:r>
              <a:rPr lang="en-AU" sz="1600" dirty="0"/>
              <a:t>https://electrical-engineering-portal.com/few-words-about-stepper-motor-advantages-disadvantages-and-classification</a:t>
            </a:r>
          </a:p>
          <a:p>
            <a:endParaRPr lang="en-AU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AD72A-9644-47C0-99EE-B868469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D5764-EA52-4FE0-A51D-F84D46E0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6209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9BB7-9670-4832-AAA5-F4FE23CA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5A80-D4AF-4744-8792-2945486D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>
                <a:hlinkClick r:id="rId2"/>
              </a:rPr>
              <a:t>http://www.informit.com/articles/article.aspx?p=2464009&amp;seqNum=2</a:t>
            </a:r>
            <a:endParaRPr lang="en-AU" sz="1600" dirty="0"/>
          </a:p>
          <a:p>
            <a:r>
              <a:rPr lang="en-AU" sz="1600" dirty="0">
                <a:hlinkClick r:id="rId3"/>
              </a:rPr>
              <a:t>https://circuitglobe.com/hybrid-stepper-motor.html</a:t>
            </a:r>
            <a:endParaRPr lang="en-AU" sz="1600" dirty="0"/>
          </a:p>
          <a:p>
            <a:r>
              <a:rPr lang="en-AU" sz="1600" dirty="0">
                <a:hlinkClick r:id="rId4"/>
              </a:rPr>
              <a:t>https://img.staticbg.com/thumb/view/oaupload/banggood/images/D2/41/b03857e0-b6b7-45cf-a9ed-2c24469329dc.jpg</a:t>
            </a:r>
            <a:endParaRPr lang="en-AU" sz="1600" dirty="0"/>
          </a:p>
          <a:p>
            <a:r>
              <a:rPr lang="en-AU" sz="1600" dirty="0">
                <a:hlinkClick r:id="rId5"/>
              </a:rPr>
              <a:t>https://components101.com/motors/28byj-48-stepper-motor</a:t>
            </a:r>
            <a:endParaRPr lang="en-AU" sz="1600" dirty="0"/>
          </a:p>
          <a:p>
            <a:r>
              <a:rPr lang="en-AU" sz="1600" dirty="0"/>
              <a:t>https://www.instructables.com/id/BYJ48-Stepper-Motor/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AD72A-9644-47C0-99EE-B868469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D5764-EA52-4FE0-A51D-F84D46E0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82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3045-42BB-4FDD-9AC9-FADE0630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F3810-0030-4869-B6F5-1ED06226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19BD0-3750-431F-9411-F861F84F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4</a:t>
            </a:fld>
            <a:endParaRPr lang="en-AU"/>
          </a:p>
        </p:txBody>
      </p:sp>
      <p:pic>
        <p:nvPicPr>
          <p:cNvPr id="2050" name="Picture 2" descr="Image result for how do lcds work">
            <a:extLst>
              <a:ext uri="{FF2B5EF4-FFF2-40B4-BE49-F238E27FC236}">
                <a16:creationId xmlns:a16="http://schemas.microsoft.com/office/drawing/2014/main" id="{64672136-B33C-4253-B1CC-C6D38A64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8" y="992938"/>
            <a:ext cx="5568142" cy="487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75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21C5-12CE-4127-A189-80579695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LCD-Overview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D3D5-1947-40D4-A819-06C43EC59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will be using the LCD(TC1602) </a:t>
            </a:r>
            <a:r>
              <a:rPr lang="en-AU" dirty="0" err="1"/>
              <a:t>KeyPad</a:t>
            </a:r>
            <a:r>
              <a:rPr lang="en-AU" dirty="0"/>
              <a:t> Shield V1.0(Black) and V1.1(Red) by DFROBOT</a:t>
            </a:r>
          </a:p>
          <a:p>
            <a:r>
              <a:rPr lang="en-AU" dirty="0"/>
              <a:t>The LCD is sized at 16x2. Which means you can fit a maximum of 2 lines of 16 characters. Supports 1602 white character blue backlight LCD.</a:t>
            </a:r>
          </a:p>
          <a:p>
            <a:r>
              <a:rPr lang="en-AU" dirty="0"/>
              <a:t>Primarily 4 bit mode, 8 bit mode is possible. </a:t>
            </a:r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99004-5EC0-49B3-9756-9AC9187D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E5C2D-A2CC-47D4-BCBA-6648E0E4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4285-7ACF-40C3-9059-8F7877CF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LCD-Hardware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BD514-5659-4DD8-BD7E-6C1449D4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3AD49-F053-49F8-981A-DAEC7A49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6</a:t>
            </a:fld>
            <a:endParaRPr lang="en-AU"/>
          </a:p>
        </p:txBody>
      </p:sp>
      <p:pic>
        <p:nvPicPr>
          <p:cNvPr id="3074" name="Picture 2" descr="DFR0009-PIN2.png">
            <a:extLst>
              <a:ext uri="{FF2B5EF4-FFF2-40B4-BE49-F238E27FC236}">
                <a16:creationId xmlns:a16="http://schemas.microsoft.com/office/drawing/2014/main" id="{B495479B-557F-479E-A660-C7BEFD71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592554"/>
            <a:ext cx="6538912" cy="55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scontent.fsyd3-1.fna.fbcdn.net/v/t1.15752-9/s2048x2048/38471815_661642537547032_6060917703332331520_n.jpg?_nc_cat=0&amp;oh=92c8f88f3beef068596eea5b85ccc1cc&amp;oe=5C063579">
            <a:extLst>
              <a:ext uri="{FF2B5EF4-FFF2-40B4-BE49-F238E27FC236}">
                <a16:creationId xmlns:a16="http://schemas.microsoft.com/office/drawing/2014/main" id="{D4538763-A513-4A57-8702-BFEE71B5D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8777" r="16814" b="13555"/>
          <a:stretch/>
        </p:blipFill>
        <p:spPr bwMode="auto">
          <a:xfrm rot="16200000">
            <a:off x="1635780" y="1274392"/>
            <a:ext cx="2173969" cy="31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cd shield dfrobot">
            <a:extLst>
              <a:ext uri="{FF2B5EF4-FFF2-40B4-BE49-F238E27FC236}">
                <a16:creationId xmlns:a16="http://schemas.microsoft.com/office/drawing/2014/main" id="{556C77D3-3DD6-4579-AF3B-252FF0081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7" b="6752"/>
          <a:stretch/>
        </p:blipFill>
        <p:spPr bwMode="auto">
          <a:xfrm>
            <a:off x="1224482" y="4119058"/>
            <a:ext cx="3133206" cy="245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3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15E1-7475-4E8B-A837-751112B6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LCD-Pin allocation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31E46-5385-4CFC-94C9-2F7A0F74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22277-C00D-44BA-ACA8-1CAAC701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7</a:t>
            </a:fld>
            <a:endParaRPr lang="en-AU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9C03A9-ED9D-4BA8-B10C-08F9048A4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76366"/>
              </p:ext>
            </p:extLst>
          </p:nvPr>
        </p:nvGraphicFramePr>
        <p:xfrm>
          <a:off x="6143451" y="1419139"/>
          <a:ext cx="5276850" cy="479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854">
                  <a:extLst>
                    <a:ext uri="{9D8B030D-6E8A-4147-A177-3AD203B41FA5}">
                      <a16:colId xmlns:a16="http://schemas.microsoft.com/office/drawing/2014/main" val="234358169"/>
                    </a:ext>
                  </a:extLst>
                </a:gridCol>
                <a:gridCol w="3808996">
                  <a:extLst>
                    <a:ext uri="{9D8B030D-6E8A-4147-A177-3AD203B41FA5}">
                      <a16:colId xmlns:a16="http://schemas.microsoft.com/office/drawing/2014/main" val="1803757403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r>
                        <a:rPr lang="en-AU" b="1" dirty="0"/>
                        <a:t>UNO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74988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5v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effectLst/>
                        </a:rPr>
                        <a:t>Vcc</a:t>
                      </a:r>
                      <a:endParaRPr lang="en-AU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450973865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GND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Ground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777054538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Analog 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Button (select, up, right, down and left)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603778793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Digital 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DB4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94660038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Digital 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DB5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958458419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Digital 6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DB6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92034339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Digital 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DB7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62228184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Digital 8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RS (Data or Signal Display Selection)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35810229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Digital 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Enable/Turn 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73887022"/>
                  </a:ext>
                </a:extLst>
              </a:tr>
              <a:tr h="436483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Digital 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Backlit Control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261553680"/>
                  </a:ext>
                </a:extLst>
              </a:tr>
            </a:tbl>
          </a:graphicData>
        </a:graphic>
      </p:graphicFrame>
      <p:pic>
        <p:nvPicPr>
          <p:cNvPr id="6" name="Picture 2" descr="https://www.auselectronicsdirect.com.au/assets/alt_1/TA0000.jpg">
            <a:extLst>
              <a:ext uri="{FF2B5EF4-FFF2-40B4-BE49-F238E27FC236}">
                <a16:creationId xmlns:a16="http://schemas.microsoft.com/office/drawing/2014/main" id="{1372CA51-5B4C-4A8A-916C-5226285D3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21651" r="26887" b="25504"/>
          <a:stretch/>
        </p:blipFill>
        <p:spPr bwMode="auto">
          <a:xfrm rot="5400000">
            <a:off x="656399" y="2407759"/>
            <a:ext cx="4371420" cy="30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6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0767-87F0-41EA-BF26-185C5A91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 the pins used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4ADA7-CB7D-4F59-9E30-F845C3D3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15D2D-663C-4D75-8B75-497C6CF0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71D05-892B-401B-A66A-47087B9C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10" y="1366835"/>
            <a:ext cx="9683579" cy="53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546A-A644-4C90-8481-48D9E801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57"/>
            <a:ext cx="10515600" cy="1325563"/>
          </a:xfrm>
        </p:spPr>
        <p:txBody>
          <a:bodyPr/>
          <a:lstStyle/>
          <a:p>
            <a:r>
              <a:rPr lang="en-AU" dirty="0"/>
              <a:t>LCD-Schematic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65C3F-48B4-4394-AC3D-DCF000AD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Technology Sydney Howe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5D694-BEE2-41BC-BB08-C0E5C146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D4D9-0BC6-4527-A6B3-C3FD03D2C858}" type="slidenum">
              <a:rPr lang="en-AU" smtClean="0"/>
              <a:t>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773CD-B61A-409F-AB79-209CEC9C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3"/>
          <a:stretch/>
        </p:blipFill>
        <p:spPr>
          <a:xfrm>
            <a:off x="2591150" y="1227054"/>
            <a:ext cx="7009700" cy="56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1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1656</Words>
  <Application>Microsoft Office PowerPoint</Application>
  <PresentationFormat>Widescreen</PresentationFormat>
  <Paragraphs>275</Paragraphs>
  <Slides>39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LCD &amp; Actuation</vt:lpstr>
      <vt:lpstr>User Interface</vt:lpstr>
      <vt:lpstr>LCD</vt:lpstr>
      <vt:lpstr>LCD</vt:lpstr>
      <vt:lpstr>LCD-Overview </vt:lpstr>
      <vt:lpstr>LCD-Hardware</vt:lpstr>
      <vt:lpstr>LCD-Pin allocation</vt:lpstr>
      <vt:lpstr>Find the pins used here</vt:lpstr>
      <vt:lpstr>LCD-Schematic</vt:lpstr>
      <vt:lpstr>Arduino LCD Library</vt:lpstr>
      <vt:lpstr>ASCII Table</vt:lpstr>
      <vt:lpstr>LCD Example </vt:lpstr>
      <vt:lpstr>User Input- Buttons and Switches</vt:lpstr>
      <vt:lpstr>Button-Schematic</vt:lpstr>
      <vt:lpstr>LCD-Pin allocation</vt:lpstr>
      <vt:lpstr>Bouncing</vt:lpstr>
      <vt:lpstr>Debouncing</vt:lpstr>
      <vt:lpstr>Example code Buttons</vt:lpstr>
      <vt:lpstr>Things to look up</vt:lpstr>
      <vt:lpstr>Stepper Motor </vt:lpstr>
      <vt:lpstr>Actuators-Overview</vt:lpstr>
      <vt:lpstr>Types of motors you might use in mx2</vt:lpstr>
      <vt:lpstr>Electric Motor- Stepper Motors</vt:lpstr>
      <vt:lpstr>Stepper Motors-Types</vt:lpstr>
      <vt:lpstr>Stepper Motors-Types</vt:lpstr>
      <vt:lpstr>Our Stepper Motor</vt:lpstr>
      <vt:lpstr>28-BYJ48+ULN2003A –Pin allocations</vt:lpstr>
      <vt:lpstr>28-BYJ48+ULN2003A –Pin allocations</vt:lpstr>
      <vt:lpstr>Stepping</vt:lpstr>
      <vt:lpstr>Step Calculations </vt:lpstr>
      <vt:lpstr>TinkerCAD</vt:lpstr>
      <vt:lpstr>Exercise 1 SID display</vt:lpstr>
      <vt:lpstr>Exercise 2 Motor Control</vt:lpstr>
      <vt:lpstr>Exercise 2 Steps</vt:lpstr>
      <vt:lpstr>Exercise Bonus</vt:lpstr>
      <vt:lpstr>Setting up a basic timer cheat sheet</vt:lpstr>
      <vt:lpstr>See you guys next week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LCD &amp; Actuation</dc:title>
  <dc:creator>Howe Zhu</dc:creator>
  <cp:lastModifiedBy>howe Zhu</cp:lastModifiedBy>
  <cp:revision>107</cp:revision>
  <dcterms:created xsi:type="dcterms:W3CDTF">2018-08-05T11:38:03Z</dcterms:created>
  <dcterms:modified xsi:type="dcterms:W3CDTF">2020-08-05T19:09:33Z</dcterms:modified>
</cp:coreProperties>
</file>